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p:scale>
          <a:sx n="33" d="100"/>
          <a:sy n="33" d="100"/>
        </p:scale>
        <p:origin x="24" y="-1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3/7/2019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3/7/2019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7737" y="963603"/>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80" y="7016070"/>
            <a:ext cx="12884727" cy="5478423"/>
          </a:xfrm>
          <a:prstGeom prst="rect">
            <a:avLst/>
          </a:prstGeom>
          <a:noFill/>
          <a:ln w="127000">
            <a:solidFill>
              <a:srgbClr val="035489"/>
            </a:solidFill>
          </a:ln>
        </p:spPr>
        <p:txBody>
          <a:bodyPr wrap="square" lIns="274320" tIns="274320" rIns="274320" bIns="274320" rtlCol="0">
            <a:spAutoFit/>
          </a:bodyPr>
          <a:lstStyle/>
          <a:p>
            <a:r>
              <a:rPr lang="en-US" sz="40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use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42878" y="1287059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42877" y="14143204"/>
            <a:ext cx="12884727" cy="4247317"/>
          </a:xfrm>
          <a:prstGeom prst="rect">
            <a:avLst/>
          </a:prstGeom>
          <a:noFill/>
          <a:ln w="127000">
            <a:solidFill>
              <a:srgbClr val="035489"/>
            </a:solidFill>
          </a:ln>
        </p:spPr>
        <p:txBody>
          <a:bodyPr wrap="square" lIns="274320" tIns="274320" rIns="274320" bIns="274320" rtlCol="0">
            <a:spAutoFit/>
          </a:bodyPr>
          <a:lstStyle/>
          <a:p>
            <a:r>
              <a:rPr lang="en-US" sz="4000" dirty="0"/>
              <a:t>The dataset from which we trained our model on contained 10,015 images, each of which represented one of seven different types of skin lesions. This dataset also contained meta information about the images which included: age, sex, localization of the lesion, and the method of determination of the type of lesion</a:t>
            </a:r>
            <a:r>
              <a:rPr lang="en-US" sz="4000"/>
              <a:t>. </a:t>
            </a:r>
            <a:endParaRPr lang="en-US" sz="4000" dirty="0"/>
          </a:p>
        </p:txBody>
      </p:sp>
      <p:sp>
        <p:nvSpPr>
          <p:cNvPr id="3" name="TextBox 2">
            <a:extLst>
              <a:ext uri="{FF2B5EF4-FFF2-40B4-BE49-F238E27FC236}">
                <a16:creationId xmlns:a16="http://schemas.microsoft.com/office/drawing/2014/main" id="{D186EED3-688E-4E63-836C-09F14F0D7D5F}"/>
              </a:ext>
            </a:extLst>
          </p:cNvPr>
          <p:cNvSpPr txBox="1"/>
          <p:nvPr/>
        </p:nvSpPr>
        <p:spPr>
          <a:xfrm>
            <a:off x="14541264" y="5703900"/>
            <a:ext cx="12884726" cy="6801862"/>
          </a:xfrm>
          <a:prstGeom prst="rect">
            <a:avLst/>
          </a:prstGeom>
          <a:noFill/>
          <a:ln w="76200">
            <a:solidFill>
              <a:schemeClr val="tx1"/>
            </a:solidFill>
          </a:ln>
        </p:spPr>
        <p:txBody>
          <a:bodyPr wrap="square" rtlCol="0">
            <a:spAutoFit/>
          </a:bodyPr>
          <a:lstStyle/>
          <a:p>
            <a:r>
              <a:rPr lang="en-US" sz="4400" b="1" dirty="0"/>
              <a:t>The types of lesions</a:t>
            </a:r>
          </a:p>
          <a:p>
            <a:r>
              <a:rPr lang="en-US" sz="2800" dirty="0"/>
              <a:t>These are some samples of the different types of lesions we're looking at in the dataset. Most of the different types of skin lesions in this dataset are either cancerous or pre-cancerous although some a just benign.</a:t>
            </a:r>
          </a:p>
          <a:p>
            <a:r>
              <a:rPr lang="en-US" sz="2800" b="1" dirty="0"/>
              <a:t>Melanocytic Nevi</a:t>
            </a:r>
            <a:r>
              <a:rPr lang="en-US" sz="2800" dirty="0"/>
              <a:t> - A usually noncancerous disorder of pigment-producing skin cells commonly called birth marks or moles</a:t>
            </a:r>
          </a:p>
          <a:p>
            <a:r>
              <a:rPr lang="en-US" sz="2800" b="1" dirty="0"/>
              <a:t>Melanoma</a:t>
            </a:r>
            <a:r>
              <a:rPr lang="en-US" sz="2800" dirty="0"/>
              <a:t> - One of the most serious types of skin cancer</a:t>
            </a:r>
          </a:p>
          <a:p>
            <a:r>
              <a:rPr lang="en-US" sz="2800" b="1" dirty="0"/>
              <a:t>Benign Keratosis-like Lesions</a:t>
            </a:r>
            <a:r>
              <a:rPr lang="en-US" sz="2800" dirty="0"/>
              <a:t> - A harmless growth on the skin</a:t>
            </a:r>
          </a:p>
          <a:p>
            <a:r>
              <a:rPr lang="en-US" sz="2800" b="1" dirty="0"/>
              <a:t>Basal Cell Carcinoma</a:t>
            </a:r>
            <a:r>
              <a:rPr lang="en-US" sz="2800" dirty="0"/>
              <a:t> - A type of cancer that arises due to sun exposure</a:t>
            </a:r>
          </a:p>
          <a:p>
            <a:r>
              <a:rPr lang="en-US" sz="2800" b="1" dirty="0"/>
              <a:t>Actinic Keratosis</a:t>
            </a:r>
            <a:r>
              <a:rPr lang="en-US" sz="2800" dirty="0"/>
              <a:t> - A scaly growth caused by damage from exposure to the sun, the most common type of precancerous skin lesion</a:t>
            </a:r>
          </a:p>
          <a:p>
            <a:r>
              <a:rPr lang="en-US" sz="2800" b="1" dirty="0"/>
              <a:t>Vascular Lesions</a:t>
            </a:r>
            <a:r>
              <a:rPr lang="en-US" sz="2800" dirty="0"/>
              <a:t> - Comprise of all skin disease that originate from or affect blood, including malignant or benign tumors</a:t>
            </a:r>
          </a:p>
          <a:p>
            <a:r>
              <a:rPr lang="en-US" sz="2800" b="1" dirty="0"/>
              <a:t>Dermatofibroma</a:t>
            </a:r>
            <a:r>
              <a:rPr lang="en-US" sz="2800" dirty="0"/>
              <a:t> - A benign growth of the skin</a:t>
            </a:r>
          </a:p>
          <a:p>
            <a:pPr algn="ctr"/>
            <a:r>
              <a:rPr lang="en-US" sz="2800" dirty="0"/>
              <a:t>Figure 1.</a:t>
            </a:r>
            <a:endParaRPr lang="en-US" dirty="0"/>
          </a:p>
        </p:txBody>
      </p:sp>
      <p:pic>
        <p:nvPicPr>
          <p:cNvPr id="15" name="Graphic 14">
            <a:extLst>
              <a:ext uri="{FF2B5EF4-FFF2-40B4-BE49-F238E27FC236}">
                <a16:creationId xmlns:a16="http://schemas.microsoft.com/office/drawing/2014/main" id="{BE90905E-FB70-4F47-9E92-DF016076721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773" t="11204" r="11314" b="13239"/>
          <a:stretch/>
        </p:blipFill>
        <p:spPr>
          <a:xfrm>
            <a:off x="16485292" y="12870593"/>
            <a:ext cx="8281051" cy="18982267"/>
          </a:xfrm>
          <a:prstGeom prst="rect">
            <a:avLst/>
          </a:prstGeom>
        </p:spPr>
      </p:pic>
      <p:pic>
        <p:nvPicPr>
          <p:cNvPr id="20" name="Graphic 19">
            <a:extLst>
              <a:ext uri="{FF2B5EF4-FFF2-40B4-BE49-F238E27FC236}">
                <a16:creationId xmlns:a16="http://schemas.microsoft.com/office/drawing/2014/main" id="{C807A157-819C-4E07-9315-288DF51137E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020" t="5489" r="8620" b="1972"/>
          <a:stretch/>
        </p:blipFill>
        <p:spPr>
          <a:xfrm>
            <a:off x="27591657" y="5703900"/>
            <a:ext cx="14964777" cy="5471887"/>
          </a:xfrm>
          <a:prstGeom prst="rect">
            <a:avLst/>
          </a:prstGeom>
        </p:spPr>
      </p:pic>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a:t>
            </a:r>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511</TotalTime>
  <Words>171</Words>
  <Application>Microsoft Office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Sinclair Liang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Kenny Luu</cp:lastModifiedBy>
  <cp:revision>20</cp:revision>
  <dcterms:created xsi:type="dcterms:W3CDTF">2019-03-06T07:50:37Z</dcterms:created>
  <dcterms:modified xsi:type="dcterms:W3CDTF">2019-03-07T23:54:51Z</dcterms:modified>
</cp:coreProperties>
</file>